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1"/>
  </p:notesMasterIdLst>
  <p:sldIdLst>
    <p:sldId id="289" r:id="rId2"/>
    <p:sldId id="271" r:id="rId3"/>
    <p:sldId id="284" r:id="rId4"/>
    <p:sldId id="283" r:id="rId5"/>
    <p:sldId id="286" r:id="rId6"/>
    <p:sldId id="280" r:id="rId7"/>
    <p:sldId id="281" r:id="rId8"/>
    <p:sldId id="279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470D9-E1F4-41EC-A232-5C3F1C4E6C38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C03EA-7454-430B-A77D-84726B5968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C03EA-7454-430B-A77D-84726B5968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7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03F23-C8CF-47AB-9E69-A7F7D407BC27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FEB0-F1A0-4498-93E0-E9D5831C5FB2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B4615-7162-45AD-AAE2-31335D07F9F0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6D2B-2E64-410C-9086-6F74466BE582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18037-6B61-4735-A849-702EB7B936B0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64287-4CA3-4396-9A30-B3B5591302FE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514600" y="152400"/>
            <a:ext cx="6248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1066800"/>
            <a:ext cx="3048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066800"/>
            <a:ext cx="3048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14600" y="3657600"/>
            <a:ext cx="3048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657600"/>
            <a:ext cx="3048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45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94118-C1F0-48BE-B3A3-97798ABB1F1D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3EF4A-67BC-4869-803E-BA4C381F8025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DA3F-114C-404A-BDFD-6B571938A670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569452-FBA9-4ADE-BE4F-44CB2F6699A2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F9D1-A223-4973-93D1-392FB961F454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54575-2C90-49E0-997A-40E53154046A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C03D-07DA-4A46-9710-D4E2D41ACBCF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E73EBB-82A4-4C08-8181-2ECDD0641D7E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8F36E2-8850-403B-9CFC-2851107677A1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1C953-1C1E-418A-91F1-76998511276F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B43E1-BCE2-422F-989F-4C4801B655B1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2B293-5239-43C0-90D6-FDC9EEFB8506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2283C75E-DCCE-4E46-BC55-318256B0A8EA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B2DA39A1-BB80-46DA-8103-5583CD5BA0A9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8A90E-4BA8-4959-BD3A-051BA2291C88}" type="slidenum">
              <a:rPr lang="nl-NL" altLang="en-U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8BF49FF-026F-45A2-AF34-8C2A0A372410}" type="datetime1">
              <a:rPr lang="en-GB" alt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DCB8496-9795-4339-8DCD-2723CE79939C}" type="slidenum">
              <a:rPr lang="nl-NL" alt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Capsular Tension Rings with Premium Lenses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Sunil Shah</a:t>
            </a:r>
            <a:br>
              <a:rPr lang="en-US" dirty="0"/>
            </a:br>
            <a:r>
              <a:rPr lang="en-US" dirty="0"/>
              <a:t>Birmingham and Midland Eye </a:t>
            </a:r>
            <a:r>
              <a:rPr lang="en-US" dirty="0" smtClean="0"/>
              <a:t>Centre</a:t>
            </a:r>
          </a:p>
          <a:p>
            <a:r>
              <a:rPr lang="nl-NL" dirty="0" smtClean="0"/>
              <a:t>London, September 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03F23-C8CF-47AB-9E69-A7F7D407BC27}" type="datetime1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28/10/2015</a:t>
            </a:fld>
            <a:endParaRPr lang="nl-NL" altLang="en-US">
              <a:solidFill>
                <a:srgbClr val="0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326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664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Ringject</a:t>
            </a:r>
            <a:r>
              <a:rPr lang="en-US" dirty="0" smtClean="0"/>
              <a:t> - </a:t>
            </a:r>
            <a:r>
              <a:rPr lang="en-US" dirty="0" smtClean="0">
                <a:latin typeface="OfficinaSansBoldATT" pitchFamily="34" charset="0"/>
              </a:rPr>
              <a:t>Pre Loaded CTR Injector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Why some surgeons do not use a CTR</a:t>
            </a:r>
          </a:p>
          <a:p>
            <a:r>
              <a:rPr lang="en-US" sz="2400" dirty="0" smtClean="0"/>
              <a:t>Reasons for using in a CTR</a:t>
            </a:r>
          </a:p>
          <a:p>
            <a:r>
              <a:rPr lang="en-US" sz="2400" dirty="0" err="1" smtClean="0"/>
              <a:t>RingJect</a:t>
            </a:r>
            <a:r>
              <a:rPr lang="en-US" sz="2400" dirty="0" smtClean="0"/>
              <a:t>  unique features</a:t>
            </a:r>
          </a:p>
          <a:p>
            <a:r>
              <a:rPr lang="en-US" sz="2400" dirty="0" smtClean="0"/>
              <a:t>Instructions for use</a:t>
            </a:r>
          </a:p>
          <a:p>
            <a:r>
              <a:rPr lang="en-US" sz="2400" dirty="0" smtClean="0"/>
              <a:t>Technique &amp; Videos</a:t>
            </a:r>
          </a:p>
          <a:p>
            <a:r>
              <a:rPr lang="en-US" sz="2400" dirty="0" smtClean="0"/>
              <a:t>Conclusion: “What I routinely use in all premium lenses”</a:t>
            </a:r>
          </a:p>
          <a:p>
            <a:endParaRPr lang="en-US" sz="1600" b="1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9" descr="Ophtec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1371" y="4772868"/>
            <a:ext cx="417512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07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to use a CTR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Price related issues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Product Availability</a:t>
            </a:r>
          </a:p>
          <a:p>
            <a:endParaRPr lang="en-US" sz="2400" dirty="0" smtClean="0"/>
          </a:p>
          <a:p>
            <a:r>
              <a:rPr lang="en-US" sz="2400" dirty="0" smtClean="0"/>
              <a:t>Unawareness of benefits by surgeon</a:t>
            </a:r>
          </a:p>
          <a:p>
            <a:endParaRPr lang="en-US" sz="2400" dirty="0" smtClean="0"/>
          </a:p>
          <a:p>
            <a:r>
              <a:rPr lang="en-US" sz="2400" dirty="0" smtClean="0"/>
              <a:t>Problems with loading and </a:t>
            </a:r>
            <a:r>
              <a:rPr lang="en-US" sz="2400" dirty="0" err="1" smtClean="0"/>
              <a:t>handeling</a:t>
            </a:r>
            <a:r>
              <a:rPr lang="en-US" sz="2400" dirty="0" smtClean="0"/>
              <a:t> the CTR</a:t>
            </a:r>
          </a:p>
          <a:p>
            <a:endParaRPr lang="en-US" sz="2400" dirty="0" smtClean="0"/>
          </a:p>
          <a:p>
            <a:r>
              <a:rPr lang="en-US" sz="2400" dirty="0" smtClean="0"/>
              <a:t>No Governmental Refund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61248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744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one use a CTR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Better Outcomes As The IOL Stay Better Placed In The Eye</a:t>
            </a:r>
          </a:p>
          <a:p>
            <a:endParaRPr lang="en-US" sz="2000" dirty="0" smtClean="0"/>
          </a:p>
          <a:p>
            <a:r>
              <a:rPr lang="en-US" sz="2000" dirty="0" smtClean="0"/>
              <a:t>More Stable IOL With Less Aberrations And Better Visual Acuity</a:t>
            </a:r>
          </a:p>
          <a:p>
            <a:endParaRPr lang="en-US" sz="2000" dirty="0" smtClean="0"/>
          </a:p>
          <a:p>
            <a:r>
              <a:rPr lang="en-US" sz="2000" dirty="0" smtClean="0"/>
              <a:t>Delayed Posterior Capsule Opacity</a:t>
            </a:r>
          </a:p>
          <a:p>
            <a:endParaRPr lang="en-US" sz="2000" dirty="0" smtClean="0"/>
          </a:p>
          <a:p>
            <a:r>
              <a:rPr lang="en-US" sz="2000" dirty="0" smtClean="0"/>
              <a:t>Avoid potential </a:t>
            </a:r>
            <a:r>
              <a:rPr lang="en-US" sz="2000" dirty="0" err="1" smtClean="0"/>
              <a:t>Zonular</a:t>
            </a:r>
            <a:r>
              <a:rPr lang="en-US" sz="2000" dirty="0" smtClean="0"/>
              <a:t> Damage or </a:t>
            </a:r>
            <a:r>
              <a:rPr lang="en-US" sz="2000" dirty="0" err="1" smtClean="0"/>
              <a:t>Zonular</a:t>
            </a:r>
            <a:r>
              <a:rPr lang="en-US" sz="2000" dirty="0" smtClean="0"/>
              <a:t> Dehiscence </a:t>
            </a:r>
          </a:p>
          <a:p>
            <a:endParaRPr lang="en-US" sz="2000" dirty="0" smtClean="0"/>
          </a:p>
          <a:p>
            <a:r>
              <a:rPr lang="en-US" sz="2000" dirty="0" smtClean="0"/>
              <a:t>Good IOL Centration</a:t>
            </a:r>
          </a:p>
          <a:p>
            <a:endParaRPr lang="en-US" sz="2000" dirty="0" smtClean="0"/>
          </a:p>
          <a:p>
            <a:r>
              <a:rPr lang="en-US" sz="2000" dirty="0" smtClean="0"/>
              <a:t>Avoid IOL tilt</a:t>
            </a:r>
          </a:p>
          <a:p>
            <a:endParaRPr lang="en-US" sz="2000" dirty="0" smtClean="0"/>
          </a:p>
          <a:p>
            <a:r>
              <a:rPr lang="en-US" sz="2000" dirty="0" smtClean="0"/>
              <a:t>Stabilization Of The Capsular Bag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115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Ophtec’s</a:t>
            </a:r>
            <a:r>
              <a:rPr lang="en-US" dirty="0" smtClean="0"/>
              <a:t> </a:t>
            </a:r>
            <a:r>
              <a:rPr lang="en-US" dirty="0" err="1" smtClean="0"/>
              <a:t>RingJect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93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Preloaded: Easy to use</a:t>
            </a:r>
          </a:p>
          <a:p>
            <a:endParaRPr lang="en-US" sz="2400" dirty="0" smtClean="0"/>
          </a:p>
          <a:p>
            <a:r>
              <a:rPr lang="en-US" sz="2400" dirty="0" smtClean="0"/>
              <a:t>No Sterilization (</a:t>
            </a:r>
            <a:r>
              <a:rPr lang="en-US" sz="2400" dirty="0" err="1" smtClean="0"/>
              <a:t>Pryon</a:t>
            </a:r>
            <a:r>
              <a:rPr lang="en-US" sz="2400" dirty="0" smtClean="0"/>
              <a:t>, cost,..) </a:t>
            </a:r>
          </a:p>
          <a:p>
            <a:endParaRPr lang="en-US" sz="2400" dirty="0" smtClean="0"/>
          </a:p>
          <a:p>
            <a:r>
              <a:rPr lang="en-US" sz="2400" dirty="0" smtClean="0"/>
              <a:t>Unique Compression Molded Tech &amp; Reputation </a:t>
            </a:r>
          </a:p>
          <a:p>
            <a:endParaRPr lang="en-US" sz="2400" dirty="0" smtClean="0"/>
          </a:p>
          <a:p>
            <a:r>
              <a:rPr lang="en-US" sz="2400" dirty="0" smtClean="0"/>
              <a:t>Total implantation safety (spring)</a:t>
            </a:r>
          </a:p>
          <a:p>
            <a:endParaRPr lang="en-US" sz="2400" dirty="0" smtClean="0"/>
          </a:p>
          <a:p>
            <a:r>
              <a:rPr lang="en-US" sz="2400" dirty="0" smtClean="0"/>
              <a:t>Incision 2.2 mm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Both directions, 1 product code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21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Compression Molding Technology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>
                <a:latin typeface="OfficinaSansBoldATT"/>
              </a:rPr>
              <a:t>OPHTEC </a:t>
            </a:r>
            <a:r>
              <a:rPr lang="en-US" sz="1800" i="1" dirty="0">
                <a:latin typeface="OfficinaSansBoldATT"/>
              </a:rPr>
              <a:t>BV has developed a unique production</a:t>
            </a:r>
          </a:p>
          <a:p>
            <a:pPr marL="0" indent="0">
              <a:buNone/>
            </a:pPr>
            <a:r>
              <a:rPr lang="en-US" sz="1800" i="1" dirty="0">
                <a:latin typeface="OfficinaSansBoldATT"/>
              </a:rPr>
              <a:t>process for the manufacturing of CTRs:</a:t>
            </a:r>
          </a:p>
          <a:p>
            <a:pPr marL="0" indent="0">
              <a:buNone/>
            </a:pPr>
            <a:r>
              <a:rPr lang="en-US" sz="1800" i="1" dirty="0">
                <a:latin typeface="OfficinaSansBoldATT"/>
              </a:rPr>
              <a:t>Compression Molding Technology. During </a:t>
            </a:r>
            <a:r>
              <a:rPr lang="en-US" sz="1800" i="1" dirty="0" smtClean="0">
                <a:latin typeface="OfficinaSansBoldATT"/>
              </a:rPr>
              <a:t>the compression </a:t>
            </a:r>
            <a:r>
              <a:rPr lang="en-US" sz="1800" i="1" dirty="0">
                <a:latin typeface="OfficinaSansBoldATT"/>
              </a:rPr>
              <a:t>molding process the </a:t>
            </a:r>
            <a:r>
              <a:rPr lang="en-US" sz="1800" i="1" dirty="0" smtClean="0">
                <a:latin typeface="OfficinaSansBoldATT"/>
              </a:rPr>
              <a:t>molecular structure of PMMA is enhanced by redistributing</a:t>
            </a:r>
          </a:p>
          <a:p>
            <a:pPr marL="0" indent="0">
              <a:buNone/>
            </a:pPr>
            <a:r>
              <a:rPr lang="en-US" sz="1800" i="1" dirty="0" smtClean="0">
                <a:latin typeface="OfficinaSansBoldATT"/>
              </a:rPr>
              <a:t>the </a:t>
            </a:r>
            <a:r>
              <a:rPr lang="en-US" sz="1800" i="1" dirty="0">
                <a:latin typeface="OfficinaSansBoldATT"/>
              </a:rPr>
              <a:t>molecules into longer chains, resulting </a:t>
            </a:r>
            <a:r>
              <a:rPr lang="en-US" sz="1800" i="1" dirty="0" smtClean="0">
                <a:latin typeface="OfficinaSansBoldATT"/>
              </a:rPr>
              <a:t>in a </a:t>
            </a:r>
            <a:r>
              <a:rPr lang="en-US" sz="1800" i="1" dirty="0">
                <a:latin typeface="OfficinaSansBoldATT"/>
              </a:rPr>
              <a:t>much stronger material.</a:t>
            </a:r>
            <a:endParaRPr lang="en-US" sz="1800" dirty="0">
              <a:latin typeface="OfficinaSansBoldAT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429895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518" y="3284984"/>
            <a:ext cx="4424880" cy="128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3229" y="466313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06514" y="466809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653136"/>
            <a:ext cx="3670462" cy="236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52120" y="5037426"/>
            <a:ext cx="3347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Result</a:t>
            </a:r>
            <a:r>
              <a:rPr lang="en-US" i="1" dirty="0" smtClean="0"/>
              <a:t> is an </a:t>
            </a:r>
            <a:r>
              <a:rPr lang="en-US" i="1" dirty="0"/>
              <a:t>unique and proprietary </a:t>
            </a:r>
            <a:r>
              <a:rPr lang="en-US" i="1" dirty="0" smtClean="0"/>
              <a:t>process that allows the </a:t>
            </a:r>
            <a:r>
              <a:rPr lang="en-US" i="1" dirty="0"/>
              <a:t>CTR to be extremely flexible </a:t>
            </a:r>
            <a:r>
              <a:rPr lang="en-US" i="1" dirty="0" smtClean="0"/>
              <a:t>with incredible </a:t>
            </a:r>
            <a:r>
              <a:rPr lang="en-US" i="1" dirty="0"/>
              <a:t>strength. </a:t>
            </a:r>
            <a:r>
              <a:rPr lang="en-US" i="1" dirty="0" smtClean="0"/>
              <a:t>ONLY </a:t>
            </a:r>
            <a:r>
              <a:rPr lang="en-US" i="1" dirty="0"/>
              <a:t>OPHTEC can tie </a:t>
            </a:r>
            <a:r>
              <a:rPr lang="en-US" i="1" dirty="0" smtClean="0"/>
              <a:t>its tension </a:t>
            </a:r>
            <a:r>
              <a:rPr lang="en-US" i="1" dirty="0"/>
              <a:t>rings in a knot.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797" y="188640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39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Compression Molding Technology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3382266" cy="263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6EC3-0FA0-4F97-8139-3C5FF0EF7067}" type="datetime1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23" y="1268760"/>
            <a:ext cx="374295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90519" y="39330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NOTE: perfectly circular capsule bag.</a:t>
            </a:r>
          </a:p>
          <a:p>
            <a:r>
              <a:rPr lang="en-US" i="1" dirty="0"/>
              <a:t>OPHTEC tension rings are designed to be</a:t>
            </a:r>
          </a:p>
          <a:p>
            <a:r>
              <a:rPr lang="en-US" i="1" dirty="0"/>
              <a:t>more flexible and not deform the capsule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496" y="39330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The Pre-compression shape (oval) </a:t>
            </a:r>
            <a:r>
              <a:rPr lang="en-US" i="1" dirty="0" smtClean="0"/>
              <a:t>becomes perfect </a:t>
            </a:r>
            <a:r>
              <a:rPr lang="en-US" i="1" dirty="0"/>
              <a:t>circle under full compression.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856386"/>
            <a:ext cx="3241266" cy="217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54968" y="506573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The ends of the rings are gradually formed</a:t>
            </a:r>
          </a:p>
          <a:p>
            <a:r>
              <a:rPr lang="en-US" i="1" dirty="0"/>
              <a:t>to “tip-up” like a ski tip - this allows the</a:t>
            </a:r>
          </a:p>
          <a:p>
            <a:r>
              <a:rPr lang="en-US" i="1" dirty="0"/>
              <a:t>CRT to be easily guided in the capsule as</a:t>
            </a:r>
          </a:p>
          <a:p>
            <a:r>
              <a:rPr lang="en-US" i="1" dirty="0"/>
              <a:t>the ring is dialed-in. The “ski tips” allow the</a:t>
            </a:r>
          </a:p>
          <a:p>
            <a:r>
              <a:rPr lang="en-US" i="1" dirty="0"/>
              <a:t>tips to flow unimpeded in capsule and not</a:t>
            </a:r>
          </a:p>
          <a:p>
            <a:r>
              <a:rPr lang="en-US" i="1" dirty="0"/>
              <a:t>become “snagged”.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76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&amp; Only </a:t>
            </a:r>
          </a:p>
        </p:txBody>
      </p:sp>
      <p:pic>
        <p:nvPicPr>
          <p:cNvPr id="103426" name="Picture 5" descr="clockwise implanta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9592" y="3861048"/>
            <a:ext cx="2690400" cy="1934400"/>
          </a:xfrm>
        </p:spPr>
      </p:pic>
      <p:pic>
        <p:nvPicPr>
          <p:cNvPr id="103427" name="Picture 6" descr="counterclockwise implant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8024" y="3861048"/>
            <a:ext cx="2690400" cy="1934400"/>
          </a:xfrm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OfficinaSansBoldATT"/>
              </a:rPr>
              <a:t>First &amp; Only </a:t>
            </a:r>
            <a:r>
              <a:rPr lang="en-US" sz="2800" b="1" dirty="0" smtClean="0">
                <a:latin typeface="OfficinaSansBoldATT"/>
              </a:rPr>
              <a:t>Pre-Loaded</a:t>
            </a:r>
            <a:r>
              <a:rPr lang="en-US" sz="2800" dirty="0" smtClean="0">
                <a:latin typeface="OfficinaSansBoldATT"/>
              </a:rPr>
              <a:t> CTR with 2 implant options; Clockwise and counter clockwise allowing the surgeon to chose which side of the capsular bag to approach first</a:t>
            </a:r>
            <a:endParaRPr lang="en-US" sz="2800" dirty="0">
              <a:latin typeface="OfficinaSansBoldAT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4247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7504" y="188640"/>
            <a:ext cx="6248400" cy="609600"/>
          </a:xfrm>
        </p:spPr>
        <p:txBody>
          <a:bodyPr/>
          <a:lstStyle/>
          <a:p>
            <a:r>
              <a:rPr lang="en-US" sz="2400" dirty="0" smtClean="0"/>
              <a:t>Conclusions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9552" y="1484784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“I use CTRs routinely for </a:t>
            </a:r>
            <a:r>
              <a:rPr lang="en-US" sz="2400" dirty="0" smtClean="0"/>
              <a:t>my premium </a:t>
            </a:r>
            <a:r>
              <a:rPr lang="en-US" sz="2400" dirty="0"/>
              <a:t>IOL patients as </a:t>
            </a:r>
            <a:r>
              <a:rPr lang="en-US" sz="2400" dirty="0" smtClean="0"/>
              <a:t>I believe </a:t>
            </a:r>
            <a:r>
              <a:rPr lang="en-US" sz="2400" dirty="0"/>
              <a:t>this ensures </a:t>
            </a:r>
            <a:r>
              <a:rPr lang="en-US" sz="2400" dirty="0" smtClean="0"/>
              <a:t>good centration </a:t>
            </a:r>
            <a:r>
              <a:rPr lang="en-US" sz="2400" dirty="0"/>
              <a:t>and prevents </a:t>
            </a:r>
            <a:r>
              <a:rPr lang="en-US" sz="2400" dirty="0" smtClean="0"/>
              <a:t>late movement </a:t>
            </a:r>
            <a:r>
              <a:rPr lang="en-US" sz="2400" dirty="0"/>
              <a:t>from </a:t>
            </a:r>
            <a:r>
              <a:rPr lang="en-US" sz="2400" dirty="0" smtClean="0"/>
              <a:t>capsule contraction</a:t>
            </a:r>
            <a:r>
              <a:rPr lang="en-US" sz="2400" dirty="0"/>
              <a:t>. In the rare </a:t>
            </a:r>
            <a:r>
              <a:rPr lang="en-US" sz="2400" dirty="0" smtClean="0"/>
              <a:t>occurrence that the lens needs to be explanted,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also facilitates surgery as the bag opens up</a:t>
            </a:r>
          </a:p>
          <a:p>
            <a:r>
              <a:rPr lang="en-US" sz="2400" dirty="0"/>
              <a:t>very easily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I prefer OPHTEC CTR because they are</a:t>
            </a:r>
          </a:p>
          <a:p>
            <a:r>
              <a:rPr lang="en-US" sz="2400" dirty="0"/>
              <a:t>preloaded, relatively pliable out of injector so</a:t>
            </a:r>
          </a:p>
          <a:p>
            <a:r>
              <a:rPr lang="en-US" sz="2400" dirty="0"/>
              <a:t>they insert without any additional tension on</a:t>
            </a:r>
          </a:p>
          <a:p>
            <a:r>
              <a:rPr lang="en-US" sz="2400" dirty="0"/>
              <a:t>bag and they unhook without manipulation.</a:t>
            </a:r>
          </a:p>
          <a:p>
            <a:r>
              <a:rPr lang="en-US" sz="2400" dirty="0"/>
              <a:t>Hence they add no </a:t>
            </a:r>
            <a:r>
              <a:rPr lang="en-US" sz="2400" dirty="0" smtClean="0"/>
              <a:t>significant </a:t>
            </a:r>
            <a:r>
              <a:rPr lang="en-US" sz="2400" dirty="0"/>
              <a:t>time on for </a:t>
            </a:r>
            <a:r>
              <a:rPr lang="en-US" sz="2400" dirty="0" smtClean="0"/>
              <a:t>the </a:t>
            </a:r>
            <a:r>
              <a:rPr lang="en-US" sz="2400" dirty="0"/>
              <a:t>surgical procedure”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8146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8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461</Words>
  <Application>Microsoft Office PowerPoint</Application>
  <PresentationFormat>Presentación en pantalla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OfficinaSansBoldATT</vt:lpstr>
      <vt:lpstr>Wingdings 2</vt:lpstr>
      <vt:lpstr>Technic</vt:lpstr>
      <vt:lpstr>Capsular Tension Rings with Premium Lenses</vt:lpstr>
      <vt:lpstr>Ringject - Pre Loaded CTR Injector</vt:lpstr>
      <vt:lpstr>Why not to use a CTR</vt:lpstr>
      <vt:lpstr>Why should one use a CTR</vt:lpstr>
      <vt:lpstr>Why Ophtec’s RingJect</vt:lpstr>
      <vt:lpstr>Compression Molding Technology </vt:lpstr>
      <vt:lpstr>Compression Molding Technology</vt:lpstr>
      <vt:lpstr>First &amp; Only 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USPs</dc:title>
  <dc:creator>Tiago Guerreiro</dc:creator>
  <cp:lastModifiedBy>Andol</cp:lastModifiedBy>
  <cp:revision>23</cp:revision>
  <dcterms:created xsi:type="dcterms:W3CDTF">2014-08-26T07:58:55Z</dcterms:created>
  <dcterms:modified xsi:type="dcterms:W3CDTF">2015-10-28T15:54:02Z</dcterms:modified>
</cp:coreProperties>
</file>